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78" r:id="rId11"/>
    <p:sldId id="279" r:id="rId12"/>
    <p:sldId id="281"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type="screen16x9"/>
  <p:notesSz cx="6858000" cy="9144000"/>
  <p:embeddedFontLst>
    <p:embeddedFont>
      <p:font typeface="Roboto" panose="020B0604020202020204" charset="0"/>
      <p:regular r:id="rId27"/>
      <p:bold r:id="rId28"/>
      <p:italic r:id="rId29"/>
      <p:boldItalic r:id="rId30"/>
    </p:embeddedFont>
    <p:embeddedFont>
      <p:font typeface="Roboto Black" panose="020B0604020202020204" charset="0"/>
      <p:bold r:id="rId31"/>
      <p:boldItalic r:id="rId32"/>
    </p:embeddedFont>
    <p:embeddedFont>
      <p:font typeface="Roboto Light" panose="020B0604020202020204" charset="0"/>
      <p:regular r:id="rId33"/>
      <p:bold r:id="rId34"/>
      <p:italic r:id="rId35"/>
      <p:boldItalic r:id="rId36"/>
    </p:embeddedFont>
    <p:embeddedFont>
      <p:font typeface="Roboto Medium" panose="020B0604020202020204" charset="0"/>
      <p:regular r:id="rId37"/>
      <p:bold r:id="rId38"/>
      <p:italic r:id="rId39"/>
      <p:boldItalic r:id="rId40"/>
    </p:embeddedFont>
    <p:embeddedFont>
      <p:font typeface="Roboto Thin"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9948A2-8260-4726-845C-621465715E83}">
  <a:tblStyle styleId="{6B9948A2-8260-4726-845C-621465715E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8" autoAdjust="0"/>
    <p:restoredTop sz="94660"/>
  </p:normalViewPr>
  <p:slideViewPr>
    <p:cSldViewPr snapToGrid="0">
      <p:cViewPr varScale="1">
        <p:scale>
          <a:sx n="60" d="100"/>
          <a:sy n="60" d="100"/>
        </p:scale>
        <p:origin x="90" y="678"/>
      </p:cViewPr>
      <p:guideLst>
        <p:guide orient="horz"/>
        <p:guide orient="horz" pos="22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384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83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739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lin ang="5400012" scaled="0"/>
        </a:gradFill>
        <a:effectLst/>
      </p:bgPr>
    </p:bg>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054996"/>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 </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endParaRPr sz="3100" dirty="0">
              <a:latin typeface="Roboto"/>
              <a:ea typeface="Roboto"/>
              <a:cs typeface="Roboto"/>
              <a:sym typeface="Roboto"/>
            </a:endParaRPr>
          </a:p>
          <a:p>
            <a:pPr marL="0" lvl="0" indent="0" algn="ctr" rtl="0">
              <a:spcBef>
                <a:spcPts val="1000"/>
              </a:spcBef>
              <a:spcAft>
                <a:spcPts val="0"/>
              </a:spcAft>
              <a:buNone/>
            </a:pPr>
            <a:endParaRPr sz="3100" dirty="0">
              <a:latin typeface="Roboto"/>
              <a:ea typeface="Roboto"/>
              <a:cs typeface="Roboto"/>
              <a:sym typeface="Roboto"/>
            </a:endParaRPr>
          </a:p>
          <a:p>
            <a:pPr marL="0" lvl="0" indent="0" algn="ctr" rtl="0">
              <a:spcBef>
                <a:spcPts val="1000"/>
              </a:spcBef>
              <a:spcAft>
                <a:spcPts val="0"/>
              </a:spcAft>
              <a:buNone/>
            </a:pPr>
            <a:r>
              <a:rPr lang="en" sz="3000" b="1" dirty="0">
                <a:latin typeface="Arial"/>
                <a:ea typeface="Arial"/>
                <a:cs typeface="Arial"/>
                <a:sym typeface="Arial"/>
              </a:rPr>
              <a:t>Muzzamil Imran</a:t>
            </a:r>
            <a:r>
              <a:rPr lang="en" sz="3000" dirty="0">
                <a:latin typeface="Arial"/>
                <a:ea typeface="Arial"/>
                <a:cs typeface="Arial"/>
                <a:sym typeface="Arial"/>
              </a:rPr>
              <a:t> </a:t>
            </a:r>
            <a:endParaRPr sz="3000" dirty="0">
              <a:latin typeface="Arial"/>
              <a:ea typeface="Arial"/>
              <a:cs typeface="Arial"/>
              <a:sym typeface="Arial"/>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a:t>
            </a:r>
            <a:r>
              <a:rPr lang="en-US" dirty="0">
                <a:solidFill>
                  <a:schemeClr val="dk1"/>
                </a:solidFill>
              </a:rPr>
              <a:t>Brute force passwords from Webform</a:t>
            </a:r>
            <a:br>
              <a:rPr lang="en-US" dirty="0">
                <a:solidFill>
                  <a:schemeClr val="dk1"/>
                </a:solidFill>
              </a:rPr>
            </a:b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1112306" y="726039"/>
            <a:ext cx="7086649" cy="605735"/>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990552" y="534661"/>
            <a:ext cx="7841227" cy="665417"/>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Tools: Hydra </a:t>
            </a:r>
          </a:p>
          <a:p>
            <a:pPr marL="0" lvl="0" indent="0" algn="l" rtl="0">
              <a:lnSpc>
                <a:spcPct val="115000"/>
              </a:lnSpc>
              <a:spcBef>
                <a:spcPts val="0"/>
              </a:spcBef>
              <a:spcAft>
                <a:spcPts val="0"/>
              </a:spcAft>
              <a:buNone/>
            </a:pPr>
            <a:r>
              <a:rPr lang="en" sz="1200" dirty="0">
                <a:latin typeface="Roboto"/>
                <a:ea typeface="Roboto"/>
                <a:cs typeface="Roboto"/>
                <a:sym typeface="Roboto"/>
              </a:rPr>
              <a:t>Process: Using hyrda with wordlist we were able to brute force Ashton’s password</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5"/>
            <a:ext cx="665016" cy="476600"/>
            <a:chOff x="457200" y="1378813"/>
            <a:chExt cx="867035" cy="62130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5142667">
              <a:off x="1059771" y="1584890"/>
              <a:ext cx="340280" cy="188649"/>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457183" y="1602354"/>
            <a:ext cx="678063" cy="476600"/>
            <a:chOff x="-3002657" y="89270"/>
            <a:chExt cx="884046" cy="621301"/>
          </a:xfrm>
        </p:grpSpPr>
        <p:sp>
          <p:nvSpPr>
            <p:cNvPr id="1118" name="Google Shape;1118;p62"/>
            <p:cNvSpPr/>
            <p:nvPr/>
          </p:nvSpPr>
          <p:spPr>
            <a:xfrm>
              <a:off x="-3002657" y="89270"/>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5400000">
              <a:off x="-2383075" y="316764"/>
              <a:ext cx="340280" cy="188649"/>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0" name="Google Shape;1120;p62"/>
          <p:cNvSpPr/>
          <p:nvPr/>
        </p:nvSpPr>
        <p:spPr>
          <a:xfrm flipH="1">
            <a:off x="1131756" y="1480575"/>
            <a:ext cx="7097842" cy="674796"/>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1029049" y="1282885"/>
            <a:ext cx="7200549" cy="796069"/>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The exploit granted us access to the user Ashton in the vitim machine and were able to nagivate to the sceret files from there. Since both port 22 and port 80 were open we could both SSH into the victim machine and access secret folder or use the webform and gain acess.  </a:t>
            </a:r>
            <a:r>
              <a:rPr lang="en-CA" sz="1100" dirty="0">
                <a:latin typeface="Roboto"/>
                <a:ea typeface="Roboto"/>
                <a:cs typeface="Roboto"/>
                <a:sym typeface="Roboto"/>
              </a:rPr>
              <a:t>P</a:t>
            </a:r>
            <a:r>
              <a:rPr lang="en" sz="1100" dirty="0">
                <a:latin typeface="Roboto"/>
                <a:ea typeface="Roboto"/>
                <a:cs typeface="Roboto"/>
                <a:sym typeface="Roboto"/>
              </a:rPr>
              <a:t>assword was leopoldo</a:t>
            </a:r>
            <a:endParaRPr sz="1100" dirty="0">
              <a:latin typeface="Roboto"/>
              <a:ea typeface="Roboto"/>
              <a:cs typeface="Roboto"/>
              <a:sym typeface="Roboto"/>
            </a:endParaRPr>
          </a:p>
        </p:txBody>
      </p:sp>
      <p:grpSp>
        <p:nvGrpSpPr>
          <p:cNvPr id="1122" name="Google Shape;1122;p62"/>
          <p:cNvGrpSpPr/>
          <p:nvPr/>
        </p:nvGrpSpPr>
        <p:grpSpPr>
          <a:xfrm>
            <a:off x="447299" y="2271721"/>
            <a:ext cx="665007" cy="476600"/>
            <a:chOff x="-6957114" y="3181797"/>
            <a:chExt cx="867023" cy="621301"/>
          </a:xfrm>
        </p:grpSpPr>
        <p:sp>
          <p:nvSpPr>
            <p:cNvPr id="1123" name="Google Shape;1123;p62"/>
            <p:cNvSpPr/>
            <p:nvPr/>
          </p:nvSpPr>
          <p:spPr>
            <a:xfrm>
              <a:off x="-6957114" y="3181797"/>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6200000" flipV="1">
              <a:off x="-6346356" y="3383787"/>
              <a:ext cx="340282" cy="172248"/>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5" name="Google Shape;1125;p62"/>
          <p:cNvSpPr/>
          <p:nvPr/>
        </p:nvSpPr>
        <p:spPr>
          <a:xfrm flipH="1">
            <a:off x="1142949" y="2271722"/>
            <a:ext cx="7166699" cy="2568511"/>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434FA67-12B5-4208-8DD3-0D6DC04DFDB0}"/>
              </a:ext>
            </a:extLst>
          </p:cNvPr>
          <p:cNvPicPr>
            <a:picLocks noChangeAspect="1"/>
          </p:cNvPicPr>
          <p:nvPr/>
        </p:nvPicPr>
        <p:blipFill rotWithShape="1">
          <a:blip r:embed="rId3"/>
          <a:srcRect t="52116" b="18114"/>
          <a:stretch/>
        </p:blipFill>
        <p:spPr>
          <a:xfrm>
            <a:off x="1112306" y="2317085"/>
            <a:ext cx="8088941" cy="394978"/>
          </a:xfrm>
          <a:prstGeom prst="rect">
            <a:avLst/>
          </a:prstGeom>
        </p:spPr>
      </p:pic>
      <p:pic>
        <p:nvPicPr>
          <p:cNvPr id="5" name="Picture 4">
            <a:extLst>
              <a:ext uri="{FF2B5EF4-FFF2-40B4-BE49-F238E27FC236}">
                <a16:creationId xmlns:a16="http://schemas.microsoft.com/office/drawing/2014/main" id="{4F85CB82-FDB4-4C5C-8ECE-5A39BFF1BF90}"/>
              </a:ext>
            </a:extLst>
          </p:cNvPr>
          <p:cNvPicPr>
            <a:picLocks noChangeAspect="1"/>
          </p:cNvPicPr>
          <p:nvPr/>
        </p:nvPicPr>
        <p:blipFill rotWithShape="1">
          <a:blip r:embed="rId4"/>
          <a:srcRect t="89851"/>
          <a:stretch/>
        </p:blipFill>
        <p:spPr>
          <a:xfrm>
            <a:off x="1112306" y="2722144"/>
            <a:ext cx="5176928" cy="428454"/>
          </a:xfrm>
          <a:prstGeom prst="rect">
            <a:avLst/>
          </a:prstGeom>
        </p:spPr>
      </p:pic>
      <p:pic>
        <p:nvPicPr>
          <p:cNvPr id="6" name="Picture 5">
            <a:extLst>
              <a:ext uri="{FF2B5EF4-FFF2-40B4-BE49-F238E27FC236}">
                <a16:creationId xmlns:a16="http://schemas.microsoft.com/office/drawing/2014/main" id="{2EAFD95D-98BB-464E-B545-AAE21F96B790}"/>
              </a:ext>
            </a:extLst>
          </p:cNvPr>
          <p:cNvPicPr>
            <a:picLocks noChangeAspect="1"/>
          </p:cNvPicPr>
          <p:nvPr/>
        </p:nvPicPr>
        <p:blipFill>
          <a:blip r:embed="rId5"/>
          <a:stretch>
            <a:fillRect/>
          </a:stretch>
        </p:blipFill>
        <p:spPr>
          <a:xfrm>
            <a:off x="5615154" y="3177524"/>
            <a:ext cx="3352383" cy="1646368"/>
          </a:xfrm>
          <a:prstGeom prst="rect">
            <a:avLst/>
          </a:prstGeom>
        </p:spPr>
      </p:pic>
      <p:pic>
        <p:nvPicPr>
          <p:cNvPr id="7" name="Picture 6">
            <a:extLst>
              <a:ext uri="{FF2B5EF4-FFF2-40B4-BE49-F238E27FC236}">
                <a16:creationId xmlns:a16="http://schemas.microsoft.com/office/drawing/2014/main" id="{0E2D99B9-46C4-45B4-95B4-02BCA599EDEC}"/>
              </a:ext>
            </a:extLst>
          </p:cNvPr>
          <p:cNvPicPr>
            <a:picLocks noChangeAspect="1"/>
          </p:cNvPicPr>
          <p:nvPr/>
        </p:nvPicPr>
        <p:blipFill>
          <a:blip r:embed="rId6"/>
          <a:stretch>
            <a:fillRect/>
          </a:stretch>
        </p:blipFill>
        <p:spPr>
          <a:xfrm>
            <a:off x="1142950" y="3234468"/>
            <a:ext cx="4391066" cy="1343212"/>
          </a:xfrm>
          <a:prstGeom prst="rect">
            <a:avLst/>
          </a:prstGeom>
        </p:spPr>
      </p:pic>
    </p:spTree>
    <p:extLst>
      <p:ext uri="{BB962C8B-B14F-4D97-AF65-F5344CB8AC3E}">
        <p14:creationId xmlns:p14="http://schemas.microsoft.com/office/powerpoint/2010/main" val="3328900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a:t>
            </a:r>
            <a:r>
              <a:rPr lang="en-CA" sz="2400" dirty="0" err="1">
                <a:latin typeface="Roboto"/>
                <a:ea typeface="Roboto"/>
                <a:cs typeface="Roboto"/>
                <a:sym typeface="Roboto"/>
              </a:rPr>
              <a:t>Webdav</a:t>
            </a:r>
            <a:r>
              <a:rPr lang="en-CA" sz="2400" dirty="0">
                <a:latin typeface="Roboto"/>
                <a:ea typeface="Roboto"/>
                <a:cs typeface="Roboto"/>
                <a:sym typeface="Roboto"/>
              </a:rPr>
              <a:t> Directory </a:t>
            </a:r>
            <a:br>
              <a:rPr lang="en-CA" sz="2400" dirty="0">
                <a:latin typeface="Roboto"/>
                <a:ea typeface="Roboto"/>
                <a:cs typeface="Roboto"/>
                <a:sym typeface="Roboto"/>
              </a:rPr>
            </a:b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1142950" y="695690"/>
            <a:ext cx="7693140" cy="71853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2"/>
          <p:cNvSpPr txBox="1"/>
          <p:nvPr/>
        </p:nvSpPr>
        <p:spPr>
          <a:xfrm>
            <a:off x="1019464" y="508528"/>
            <a:ext cx="7805432" cy="665417"/>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100" b="1" dirty="0">
                <a:latin typeface="Roboto"/>
                <a:ea typeface="Roboto"/>
                <a:cs typeface="Roboto"/>
                <a:sym typeface="Roboto"/>
              </a:rPr>
              <a:t>Tools &amp; Processes</a:t>
            </a:r>
            <a:endParaRPr sz="1100" b="1"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Tools: File Manager, CrackStation (online tool) to crack simple md5hash </a:t>
            </a:r>
          </a:p>
          <a:p>
            <a:pPr marL="0" lvl="0" indent="0" algn="l" rtl="0">
              <a:lnSpc>
                <a:spcPct val="115000"/>
              </a:lnSpc>
              <a:spcBef>
                <a:spcPts val="0"/>
              </a:spcBef>
              <a:spcAft>
                <a:spcPts val="0"/>
              </a:spcAft>
              <a:buNone/>
            </a:pPr>
            <a:r>
              <a:rPr lang="en" sz="1100" dirty="0">
                <a:latin typeface="Roboto"/>
                <a:ea typeface="Roboto"/>
                <a:cs typeface="Roboto"/>
                <a:sym typeface="Roboto"/>
              </a:rPr>
              <a:t>Process: Discovered webdav access in the secret_folder, with user ryan and md5 password hash which was cracked then connected to it through file manager.   </a:t>
            </a:r>
            <a:endParaRPr sz="11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5"/>
            <a:ext cx="665016" cy="476600"/>
            <a:chOff x="457200" y="1378813"/>
            <a:chExt cx="867035" cy="62130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5142667">
              <a:off x="1059771" y="1584890"/>
              <a:ext cx="340280" cy="188649"/>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457183" y="1602354"/>
            <a:ext cx="678063" cy="476600"/>
            <a:chOff x="-3002657" y="89270"/>
            <a:chExt cx="884046" cy="621301"/>
          </a:xfrm>
        </p:grpSpPr>
        <p:sp>
          <p:nvSpPr>
            <p:cNvPr id="1118" name="Google Shape;1118;p62"/>
            <p:cNvSpPr/>
            <p:nvPr/>
          </p:nvSpPr>
          <p:spPr>
            <a:xfrm>
              <a:off x="-3002657" y="89270"/>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5400000">
              <a:off x="-2383075" y="316764"/>
              <a:ext cx="340280" cy="188649"/>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0" name="Google Shape;1120;p62"/>
          <p:cNvSpPr/>
          <p:nvPr/>
        </p:nvSpPr>
        <p:spPr>
          <a:xfrm flipH="1">
            <a:off x="1131756" y="1480575"/>
            <a:ext cx="7693140" cy="674796"/>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990552" y="1296699"/>
            <a:ext cx="7805432" cy="796069"/>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100" b="1" dirty="0">
                <a:latin typeface="Roboto"/>
                <a:ea typeface="Roboto"/>
                <a:cs typeface="Roboto"/>
                <a:sym typeface="Roboto"/>
              </a:rPr>
              <a:t>Achievements</a:t>
            </a:r>
            <a:endParaRPr sz="1100" b="1"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This gave us access to WebDav and we exploited the WebDav vulnerabilty to upload a malicious payload. </a:t>
            </a:r>
            <a:endParaRPr sz="1100" dirty="0">
              <a:latin typeface="Roboto"/>
              <a:ea typeface="Roboto"/>
              <a:cs typeface="Roboto"/>
              <a:sym typeface="Roboto"/>
            </a:endParaRPr>
          </a:p>
        </p:txBody>
      </p:sp>
      <p:grpSp>
        <p:nvGrpSpPr>
          <p:cNvPr id="1122" name="Google Shape;1122;p62"/>
          <p:cNvGrpSpPr/>
          <p:nvPr/>
        </p:nvGrpSpPr>
        <p:grpSpPr>
          <a:xfrm>
            <a:off x="447299" y="2271721"/>
            <a:ext cx="665007" cy="476600"/>
            <a:chOff x="-6957114" y="3181797"/>
            <a:chExt cx="867023" cy="621301"/>
          </a:xfrm>
        </p:grpSpPr>
        <p:sp>
          <p:nvSpPr>
            <p:cNvPr id="1123" name="Google Shape;1123;p62"/>
            <p:cNvSpPr/>
            <p:nvPr/>
          </p:nvSpPr>
          <p:spPr>
            <a:xfrm>
              <a:off x="-6957114" y="3181797"/>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6200000" flipV="1">
              <a:off x="-6346356" y="3383787"/>
              <a:ext cx="340282" cy="172248"/>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5" name="Google Shape;1125;p62"/>
          <p:cNvSpPr/>
          <p:nvPr/>
        </p:nvSpPr>
        <p:spPr>
          <a:xfrm flipH="1">
            <a:off x="1142949" y="2214642"/>
            <a:ext cx="7693138" cy="198312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8C8AA4D-512A-40FB-B422-A99376BD5494}"/>
              </a:ext>
            </a:extLst>
          </p:cNvPr>
          <p:cNvPicPr>
            <a:picLocks noChangeAspect="1"/>
          </p:cNvPicPr>
          <p:nvPr/>
        </p:nvPicPr>
        <p:blipFill>
          <a:blip r:embed="rId3"/>
          <a:stretch>
            <a:fillRect/>
          </a:stretch>
        </p:blipFill>
        <p:spPr>
          <a:xfrm>
            <a:off x="1142949" y="2252990"/>
            <a:ext cx="5048955" cy="476600"/>
          </a:xfrm>
          <a:prstGeom prst="rect">
            <a:avLst/>
          </a:prstGeom>
        </p:spPr>
      </p:pic>
      <p:pic>
        <p:nvPicPr>
          <p:cNvPr id="5" name="Picture 4">
            <a:extLst>
              <a:ext uri="{FF2B5EF4-FFF2-40B4-BE49-F238E27FC236}">
                <a16:creationId xmlns:a16="http://schemas.microsoft.com/office/drawing/2014/main" id="{77BC7AEC-C2CE-4B35-B4A8-1A86828C2EDE}"/>
              </a:ext>
            </a:extLst>
          </p:cNvPr>
          <p:cNvPicPr>
            <a:picLocks noChangeAspect="1"/>
          </p:cNvPicPr>
          <p:nvPr/>
        </p:nvPicPr>
        <p:blipFill>
          <a:blip r:embed="rId4"/>
          <a:stretch>
            <a:fillRect/>
          </a:stretch>
        </p:blipFill>
        <p:spPr>
          <a:xfrm>
            <a:off x="1062899" y="2687518"/>
            <a:ext cx="2916906" cy="2166529"/>
          </a:xfrm>
          <a:prstGeom prst="rect">
            <a:avLst/>
          </a:prstGeom>
        </p:spPr>
      </p:pic>
      <p:pic>
        <p:nvPicPr>
          <p:cNvPr id="7" name="Picture 6">
            <a:extLst>
              <a:ext uri="{FF2B5EF4-FFF2-40B4-BE49-F238E27FC236}">
                <a16:creationId xmlns:a16="http://schemas.microsoft.com/office/drawing/2014/main" id="{1E3573FF-04A5-4F71-9671-BE905D6D5A6D}"/>
              </a:ext>
            </a:extLst>
          </p:cNvPr>
          <p:cNvPicPr>
            <a:picLocks noChangeAspect="1"/>
          </p:cNvPicPr>
          <p:nvPr/>
        </p:nvPicPr>
        <p:blipFill>
          <a:blip r:embed="rId5"/>
          <a:stretch>
            <a:fillRect/>
          </a:stretch>
        </p:blipFill>
        <p:spPr>
          <a:xfrm>
            <a:off x="2601401" y="2707644"/>
            <a:ext cx="2916907" cy="2146403"/>
          </a:xfrm>
          <a:prstGeom prst="rect">
            <a:avLst/>
          </a:prstGeom>
        </p:spPr>
      </p:pic>
      <p:pic>
        <p:nvPicPr>
          <p:cNvPr id="9" name="Picture 8">
            <a:extLst>
              <a:ext uri="{FF2B5EF4-FFF2-40B4-BE49-F238E27FC236}">
                <a16:creationId xmlns:a16="http://schemas.microsoft.com/office/drawing/2014/main" id="{E5BCF484-901E-4149-9475-4F694C94C6AD}"/>
              </a:ext>
            </a:extLst>
          </p:cNvPr>
          <p:cNvPicPr>
            <a:picLocks noChangeAspect="1"/>
          </p:cNvPicPr>
          <p:nvPr/>
        </p:nvPicPr>
        <p:blipFill>
          <a:blip r:embed="rId6"/>
          <a:stretch>
            <a:fillRect/>
          </a:stretch>
        </p:blipFill>
        <p:spPr>
          <a:xfrm>
            <a:off x="5098702" y="3412907"/>
            <a:ext cx="3697281" cy="910216"/>
          </a:xfrm>
          <a:prstGeom prst="rect">
            <a:avLst/>
          </a:prstGeom>
        </p:spPr>
      </p:pic>
    </p:spTree>
    <p:extLst>
      <p:ext uri="{BB962C8B-B14F-4D97-AF65-F5344CB8AC3E}">
        <p14:creationId xmlns:p14="http://schemas.microsoft.com/office/powerpoint/2010/main" val="3910597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rPr>
              <a:t>Exploitation:  Upload a Reverse Shell on Victim</a:t>
            </a:r>
            <a:r>
              <a:rPr lang="en-CA" sz="2400" dirty="0">
                <a:latin typeface="Roboto"/>
                <a:ea typeface="Roboto"/>
                <a:cs typeface="Roboto"/>
                <a:sym typeface="Roboto"/>
              </a:rPr>
              <a:t> </a:t>
            </a:r>
            <a:br>
              <a:rPr lang="en-CA" sz="2400" dirty="0">
                <a:latin typeface="Roboto"/>
                <a:ea typeface="Roboto"/>
                <a:cs typeface="Roboto"/>
                <a:sym typeface="Roboto"/>
              </a:rPr>
            </a:b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1142949" y="695690"/>
            <a:ext cx="7693137" cy="92275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2"/>
          <p:cNvSpPr txBox="1"/>
          <p:nvPr/>
        </p:nvSpPr>
        <p:spPr>
          <a:xfrm>
            <a:off x="1019464" y="508528"/>
            <a:ext cx="7805432" cy="665417"/>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100" b="1" dirty="0">
                <a:latin typeface="Roboto"/>
                <a:ea typeface="Roboto"/>
                <a:cs typeface="Roboto"/>
                <a:sym typeface="Roboto"/>
              </a:rPr>
              <a:t>Tools &amp; Processes</a:t>
            </a:r>
            <a:endParaRPr sz="1100" b="1"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Tools: MsfVenom, Metasploit – Msfconsole  </a:t>
            </a:r>
          </a:p>
          <a:p>
            <a:pPr marL="0" lvl="0" indent="0" algn="l" rtl="0">
              <a:lnSpc>
                <a:spcPct val="115000"/>
              </a:lnSpc>
              <a:spcBef>
                <a:spcPts val="0"/>
              </a:spcBef>
              <a:spcAft>
                <a:spcPts val="0"/>
              </a:spcAft>
              <a:buNone/>
            </a:pPr>
            <a:r>
              <a:rPr lang="en" sz="1100" dirty="0">
                <a:latin typeface="Roboto"/>
                <a:ea typeface="Roboto"/>
                <a:cs typeface="Roboto"/>
                <a:sym typeface="Roboto"/>
              </a:rPr>
              <a:t>Process: MsfVenom was used to create the payload which was uploaded to the Webdav server as shell.php,  Then used msfconsole to create a custom payload which set up a listner. </a:t>
            </a:r>
            <a:r>
              <a:rPr lang="en-US" sz="1100" dirty="0">
                <a:latin typeface="Roboto"/>
                <a:ea typeface="Roboto"/>
                <a:cs typeface="Roboto"/>
                <a:sym typeface="Roboto"/>
              </a:rPr>
              <a:t>From there, the payload is delivered from the attacking kali machine, to the vulnerable machine, via the </a:t>
            </a:r>
            <a:r>
              <a:rPr lang="en-US" sz="1100" dirty="0" err="1">
                <a:latin typeface="Roboto"/>
                <a:ea typeface="Roboto"/>
                <a:cs typeface="Roboto"/>
                <a:sym typeface="Roboto"/>
              </a:rPr>
              <a:t>webdav</a:t>
            </a:r>
            <a:r>
              <a:rPr lang="en-US" sz="1100" dirty="0">
                <a:latin typeface="Roboto"/>
                <a:ea typeface="Roboto"/>
                <a:cs typeface="Roboto"/>
                <a:sym typeface="Roboto"/>
              </a:rPr>
              <a:t> connection open in the file manager.</a:t>
            </a:r>
          </a:p>
          <a:p>
            <a:pPr marL="0" lvl="0" indent="0" algn="l" rtl="0">
              <a:lnSpc>
                <a:spcPct val="115000"/>
              </a:lnSpc>
              <a:spcBef>
                <a:spcPts val="0"/>
              </a:spcBef>
              <a:spcAft>
                <a:spcPts val="0"/>
              </a:spcAft>
              <a:buNone/>
            </a:pPr>
            <a:endParaRPr sz="11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5"/>
            <a:ext cx="665016" cy="476600"/>
            <a:chOff x="457200" y="1378813"/>
            <a:chExt cx="867035" cy="62130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5142667">
              <a:off x="1059771" y="1584890"/>
              <a:ext cx="340280" cy="188649"/>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457183" y="1602354"/>
            <a:ext cx="678063" cy="476600"/>
            <a:chOff x="-3002657" y="89270"/>
            <a:chExt cx="884046" cy="621301"/>
          </a:xfrm>
        </p:grpSpPr>
        <p:sp>
          <p:nvSpPr>
            <p:cNvPr id="1118" name="Google Shape;1118;p62"/>
            <p:cNvSpPr/>
            <p:nvPr/>
          </p:nvSpPr>
          <p:spPr>
            <a:xfrm>
              <a:off x="-3002657" y="89270"/>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5400000">
              <a:off x="-2383075" y="316764"/>
              <a:ext cx="340280" cy="188649"/>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0" name="Google Shape;1120;p62"/>
          <p:cNvSpPr/>
          <p:nvPr/>
        </p:nvSpPr>
        <p:spPr>
          <a:xfrm flipH="1">
            <a:off x="1131756" y="1688614"/>
            <a:ext cx="7693140" cy="4766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990552" y="1556428"/>
            <a:ext cx="7511764" cy="645124"/>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100" b="1" dirty="0">
                <a:latin typeface="Roboto"/>
                <a:ea typeface="Roboto"/>
                <a:cs typeface="Roboto"/>
                <a:sym typeface="Roboto"/>
              </a:rPr>
              <a:t>Achievements</a:t>
            </a:r>
          </a:p>
          <a:p>
            <a:pPr marL="0" lvl="0" indent="0" algn="l" rtl="0">
              <a:lnSpc>
                <a:spcPct val="115000"/>
              </a:lnSpc>
              <a:spcBef>
                <a:spcPts val="0"/>
              </a:spcBef>
              <a:spcAft>
                <a:spcPts val="0"/>
              </a:spcAft>
              <a:buNone/>
            </a:pPr>
            <a:r>
              <a:rPr lang="en" sz="1100" dirty="0">
                <a:latin typeface="Roboto"/>
                <a:ea typeface="Roboto"/>
                <a:cs typeface="Roboto"/>
                <a:sym typeface="Roboto"/>
              </a:rPr>
              <a:t>Gave Attack machine remote access on the victim machine</a:t>
            </a:r>
            <a:r>
              <a:rPr lang="en" sz="1100" b="1" dirty="0">
                <a:latin typeface="Roboto"/>
                <a:ea typeface="Roboto"/>
                <a:cs typeface="Roboto"/>
                <a:sym typeface="Roboto"/>
              </a:rPr>
              <a:t> </a:t>
            </a:r>
            <a:endParaRPr sz="1100" b="1" dirty="0">
              <a:latin typeface="Roboto"/>
              <a:ea typeface="Roboto"/>
              <a:cs typeface="Roboto"/>
              <a:sym typeface="Roboto"/>
            </a:endParaRPr>
          </a:p>
        </p:txBody>
      </p:sp>
      <p:grpSp>
        <p:nvGrpSpPr>
          <p:cNvPr id="1122" name="Google Shape;1122;p62"/>
          <p:cNvGrpSpPr/>
          <p:nvPr/>
        </p:nvGrpSpPr>
        <p:grpSpPr>
          <a:xfrm>
            <a:off x="447299" y="2271721"/>
            <a:ext cx="665007" cy="476600"/>
            <a:chOff x="-6957114" y="3181797"/>
            <a:chExt cx="867023" cy="621301"/>
          </a:xfrm>
        </p:grpSpPr>
        <p:sp>
          <p:nvSpPr>
            <p:cNvPr id="1123" name="Google Shape;1123;p62"/>
            <p:cNvSpPr/>
            <p:nvPr/>
          </p:nvSpPr>
          <p:spPr>
            <a:xfrm>
              <a:off x="-6957114" y="3181797"/>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6200000" flipV="1">
              <a:off x="-6346356" y="3383787"/>
              <a:ext cx="340282" cy="172248"/>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49EBADB3-FE8B-4D7C-BDFC-100263BC88B2}"/>
              </a:ext>
            </a:extLst>
          </p:cNvPr>
          <p:cNvPicPr>
            <a:picLocks noChangeAspect="1"/>
          </p:cNvPicPr>
          <p:nvPr/>
        </p:nvPicPr>
        <p:blipFill>
          <a:blip r:embed="rId3"/>
          <a:stretch>
            <a:fillRect/>
          </a:stretch>
        </p:blipFill>
        <p:spPr>
          <a:xfrm>
            <a:off x="1062899" y="2231085"/>
            <a:ext cx="3308131" cy="1566384"/>
          </a:xfrm>
          <a:prstGeom prst="rect">
            <a:avLst/>
          </a:prstGeom>
        </p:spPr>
      </p:pic>
      <p:pic>
        <p:nvPicPr>
          <p:cNvPr id="5" name="Picture 4">
            <a:extLst>
              <a:ext uri="{FF2B5EF4-FFF2-40B4-BE49-F238E27FC236}">
                <a16:creationId xmlns:a16="http://schemas.microsoft.com/office/drawing/2014/main" id="{810233A2-2E8D-4921-9CBC-E1065F15ABFC}"/>
              </a:ext>
            </a:extLst>
          </p:cNvPr>
          <p:cNvPicPr>
            <a:picLocks noChangeAspect="1"/>
          </p:cNvPicPr>
          <p:nvPr/>
        </p:nvPicPr>
        <p:blipFill>
          <a:blip r:embed="rId4"/>
          <a:stretch>
            <a:fillRect/>
          </a:stretch>
        </p:blipFill>
        <p:spPr>
          <a:xfrm>
            <a:off x="4294992" y="2096698"/>
            <a:ext cx="2608508" cy="2079458"/>
          </a:xfrm>
          <a:prstGeom prst="rect">
            <a:avLst/>
          </a:prstGeom>
        </p:spPr>
      </p:pic>
      <p:pic>
        <p:nvPicPr>
          <p:cNvPr id="7" name="Picture 6">
            <a:extLst>
              <a:ext uri="{FF2B5EF4-FFF2-40B4-BE49-F238E27FC236}">
                <a16:creationId xmlns:a16="http://schemas.microsoft.com/office/drawing/2014/main" id="{61E45696-3B23-4172-ACF0-6E99E6B31203}"/>
              </a:ext>
            </a:extLst>
          </p:cNvPr>
          <p:cNvPicPr>
            <a:picLocks noChangeAspect="1"/>
          </p:cNvPicPr>
          <p:nvPr/>
        </p:nvPicPr>
        <p:blipFill>
          <a:blip r:embed="rId5"/>
          <a:stretch>
            <a:fillRect/>
          </a:stretch>
        </p:blipFill>
        <p:spPr>
          <a:xfrm>
            <a:off x="6257074" y="1618443"/>
            <a:ext cx="2684256" cy="2102326"/>
          </a:xfrm>
          <a:prstGeom prst="rect">
            <a:avLst/>
          </a:prstGeom>
        </p:spPr>
      </p:pic>
      <p:pic>
        <p:nvPicPr>
          <p:cNvPr id="8" name="Picture 7">
            <a:extLst>
              <a:ext uri="{FF2B5EF4-FFF2-40B4-BE49-F238E27FC236}">
                <a16:creationId xmlns:a16="http://schemas.microsoft.com/office/drawing/2014/main" id="{42B80D8E-0A3C-4505-8838-6311DB7FCFCE}"/>
              </a:ext>
            </a:extLst>
          </p:cNvPr>
          <p:cNvPicPr>
            <a:picLocks noChangeAspect="1"/>
          </p:cNvPicPr>
          <p:nvPr/>
        </p:nvPicPr>
        <p:blipFill>
          <a:blip r:embed="rId6"/>
          <a:stretch>
            <a:fillRect/>
          </a:stretch>
        </p:blipFill>
        <p:spPr>
          <a:xfrm>
            <a:off x="2075563" y="3620633"/>
            <a:ext cx="2219429" cy="1296017"/>
          </a:xfrm>
          <a:prstGeom prst="rect">
            <a:avLst/>
          </a:prstGeom>
        </p:spPr>
      </p:pic>
    </p:spTree>
    <p:extLst>
      <p:ext uri="{BB962C8B-B14F-4D97-AF65-F5344CB8AC3E}">
        <p14:creationId xmlns:p14="http://schemas.microsoft.com/office/powerpoint/2010/main" val="2380691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Include a screenshot of Kibana logs depicting the port scan. </a:t>
            </a:r>
            <a:endParaRPr dirty="0">
              <a:latin typeface="Roboto"/>
              <a:ea typeface="Roboto"/>
              <a:cs typeface="Roboto"/>
              <a:sym typeface="Roboto"/>
            </a:endParaRPr>
          </a:p>
        </p:txBody>
      </p:sp>
      <p:sp>
        <p:nvSpPr>
          <p:cNvPr id="1163" name="Google Shape;1163;p65"/>
          <p:cNvSpPr txBox="1">
            <a:spLocks noGrp="1"/>
          </p:cNvSpPr>
          <p:nvPr>
            <p:ph type="subTitle" idx="1"/>
          </p:nvPr>
        </p:nvSpPr>
        <p:spPr>
          <a:xfrm>
            <a:off x="367350" y="588246"/>
            <a:ext cx="84093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What time did the port scan occur? According to Kibana Logs, it occur</a:t>
            </a:r>
            <a:r>
              <a:rPr lang="en-CA" sz="1200" dirty="0"/>
              <a:t>r</a:t>
            </a:r>
            <a:r>
              <a:rPr lang="en" sz="1200" dirty="0"/>
              <a:t>ed Oct 14, 2020, at 00:23</a:t>
            </a:r>
            <a:endParaRPr sz="1200" dirty="0"/>
          </a:p>
          <a:p>
            <a:pPr marL="320040" lvl="0" indent="-167640" algn="l" rtl="0">
              <a:spcBef>
                <a:spcPts val="0"/>
              </a:spcBef>
              <a:spcAft>
                <a:spcPts val="0"/>
              </a:spcAft>
              <a:buSzPts val="1200"/>
              <a:buChar char="●"/>
            </a:pPr>
            <a:r>
              <a:rPr lang="en" sz="1200" dirty="0"/>
              <a:t>How many packets were sent, and from which IP? 16909 hits from 192.168.1.90  </a:t>
            </a:r>
            <a:endParaRPr sz="1200" dirty="0"/>
          </a:p>
          <a:p>
            <a:pPr marL="320040" lvl="0" indent="-167640" algn="l" rtl="0">
              <a:spcBef>
                <a:spcPts val="0"/>
              </a:spcBef>
              <a:spcAft>
                <a:spcPts val="0"/>
              </a:spcAft>
              <a:buSzPts val="1200"/>
              <a:buChar char="●"/>
            </a:pPr>
            <a:r>
              <a:rPr lang="en" sz="1200" dirty="0"/>
              <a:t>What indicates that this was a port scan? A large surge of requests and traffic in a matter of miliseconds </a:t>
            </a:r>
            <a:endParaRPr sz="1200" dirty="0"/>
          </a:p>
        </p:txBody>
      </p:sp>
      <p:pic>
        <p:nvPicPr>
          <p:cNvPr id="1164" name="Google Shape;1164;p65"/>
          <p:cNvPicPr preferRelativeResize="0"/>
          <p:nvPr/>
        </p:nvPicPr>
        <p:blipFill>
          <a:blip r:embed="rId3">
            <a:alphaModFix/>
          </a:blip>
          <a:stretch>
            <a:fillRect/>
          </a:stretch>
        </p:blipFill>
        <p:spPr>
          <a:xfrm>
            <a:off x="367350" y="812538"/>
            <a:ext cx="424701" cy="331225"/>
          </a:xfrm>
          <a:prstGeom prst="rect">
            <a:avLst/>
          </a:prstGeom>
          <a:noFill/>
          <a:ln>
            <a:noFill/>
          </a:ln>
        </p:spPr>
      </p:pic>
      <p:pic>
        <p:nvPicPr>
          <p:cNvPr id="3" name="Picture 2">
            <a:extLst>
              <a:ext uri="{FF2B5EF4-FFF2-40B4-BE49-F238E27FC236}">
                <a16:creationId xmlns:a16="http://schemas.microsoft.com/office/drawing/2014/main" id="{0EF4FC45-97B0-4997-9CED-F80E20863E40}"/>
              </a:ext>
            </a:extLst>
          </p:cNvPr>
          <p:cNvPicPr>
            <a:picLocks noChangeAspect="1"/>
          </p:cNvPicPr>
          <p:nvPr/>
        </p:nvPicPr>
        <p:blipFill>
          <a:blip r:embed="rId4"/>
          <a:stretch>
            <a:fillRect/>
          </a:stretch>
        </p:blipFill>
        <p:spPr>
          <a:xfrm>
            <a:off x="136357" y="1250792"/>
            <a:ext cx="8871285" cy="366585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2" name="Google Shape;1172;p66"/>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73" name="Google Shape;1173;p66"/>
          <p:cNvSpPr txBox="1">
            <a:spLocks noGrp="1"/>
          </p:cNvSpPr>
          <p:nvPr>
            <p:ph type="subTitle" idx="1"/>
          </p:nvPr>
        </p:nvSpPr>
        <p:spPr>
          <a:xfrm>
            <a:off x="213996" y="687960"/>
            <a:ext cx="8562653"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CA" sz="1200" dirty="0"/>
              <a:t>F</a:t>
            </a:r>
            <a:r>
              <a:rPr lang="en" sz="1200" dirty="0"/>
              <a:t>ew minutes after the port scan. Similar number of requests </a:t>
            </a:r>
          </a:p>
          <a:p>
            <a:pPr marL="320040" lvl="0" indent="-167640" algn="l" rtl="0">
              <a:spcBef>
                <a:spcPts val="0"/>
              </a:spcBef>
              <a:spcAft>
                <a:spcPts val="0"/>
              </a:spcAft>
              <a:buSzPts val="1200"/>
              <a:buChar char="●"/>
            </a:pPr>
            <a:r>
              <a:rPr lang="en" sz="1200" dirty="0"/>
              <a:t>File requested was secret_folder. It conatined instructions on how to connect to Webdav server, had senstive info like ryan’s password hash. </a:t>
            </a:r>
            <a:endParaRPr sz="1200" dirty="0"/>
          </a:p>
        </p:txBody>
      </p:sp>
      <p:pic>
        <p:nvPicPr>
          <p:cNvPr id="1174" name="Google Shape;1174;p66"/>
          <p:cNvPicPr preferRelativeResize="0"/>
          <p:nvPr/>
        </p:nvPicPr>
        <p:blipFill>
          <a:blip r:embed="rId3">
            <a:alphaModFix/>
          </a:blip>
          <a:stretch>
            <a:fillRect/>
          </a:stretch>
        </p:blipFill>
        <p:spPr>
          <a:xfrm>
            <a:off x="367350" y="835137"/>
            <a:ext cx="424701" cy="331225"/>
          </a:xfrm>
          <a:prstGeom prst="rect">
            <a:avLst/>
          </a:prstGeom>
          <a:noFill/>
          <a:ln>
            <a:noFill/>
          </a:ln>
        </p:spPr>
      </p:pic>
      <p:pic>
        <p:nvPicPr>
          <p:cNvPr id="4" name="Picture 3">
            <a:extLst>
              <a:ext uri="{FF2B5EF4-FFF2-40B4-BE49-F238E27FC236}">
                <a16:creationId xmlns:a16="http://schemas.microsoft.com/office/drawing/2014/main" id="{521DD17E-1A2D-49AC-941F-6DEEB6894627}"/>
              </a:ext>
            </a:extLst>
          </p:cNvPr>
          <p:cNvPicPr>
            <a:picLocks noChangeAspect="1"/>
          </p:cNvPicPr>
          <p:nvPr/>
        </p:nvPicPr>
        <p:blipFill>
          <a:blip r:embed="rId4"/>
          <a:stretch>
            <a:fillRect/>
          </a:stretch>
        </p:blipFill>
        <p:spPr>
          <a:xfrm>
            <a:off x="213995" y="1467800"/>
            <a:ext cx="4686954" cy="1733792"/>
          </a:xfrm>
          <a:prstGeom prst="rect">
            <a:avLst/>
          </a:prstGeom>
        </p:spPr>
      </p:pic>
      <p:pic>
        <p:nvPicPr>
          <p:cNvPr id="6" name="Picture 5">
            <a:extLst>
              <a:ext uri="{FF2B5EF4-FFF2-40B4-BE49-F238E27FC236}">
                <a16:creationId xmlns:a16="http://schemas.microsoft.com/office/drawing/2014/main" id="{4E4ED05D-BA8E-4734-9F91-F5A122A71A6D}"/>
              </a:ext>
            </a:extLst>
          </p:cNvPr>
          <p:cNvPicPr>
            <a:picLocks noChangeAspect="1"/>
          </p:cNvPicPr>
          <p:nvPr/>
        </p:nvPicPr>
        <p:blipFill>
          <a:blip r:embed="rId5"/>
          <a:stretch>
            <a:fillRect/>
          </a:stretch>
        </p:blipFill>
        <p:spPr>
          <a:xfrm>
            <a:off x="4900949" y="1773262"/>
            <a:ext cx="4089697" cy="201742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67"/>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Include a screenshot of Kibana logs depicting the brute force attack.  </a:t>
            </a:r>
            <a:endParaRPr dirty="0">
              <a:latin typeface="Roboto"/>
              <a:ea typeface="Roboto"/>
              <a:cs typeface="Roboto"/>
              <a:sym typeface="Roboto"/>
            </a:endParaRPr>
          </a:p>
        </p:txBody>
      </p:sp>
      <p:sp>
        <p:nvSpPr>
          <p:cNvPr id="1183" name="Google Shape;1183;p67"/>
          <p:cNvSpPr txBox="1">
            <a:spLocks noGrp="1"/>
          </p:cNvSpPr>
          <p:nvPr>
            <p:ph type="subTitle" idx="1"/>
          </p:nvPr>
        </p:nvSpPr>
        <p:spPr>
          <a:xfrm>
            <a:off x="253566" y="470637"/>
            <a:ext cx="91686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endParaRPr lang="en" sz="1200" dirty="0"/>
          </a:p>
          <a:p>
            <a:pPr marL="320040" lvl="0" indent="-167640" algn="l" rtl="0">
              <a:spcBef>
                <a:spcPts val="0"/>
              </a:spcBef>
              <a:spcAft>
                <a:spcPts val="0"/>
              </a:spcAft>
              <a:buSzPts val="1200"/>
              <a:buChar char="●"/>
            </a:pPr>
            <a:r>
              <a:rPr lang="en" sz="1200" dirty="0"/>
              <a:t>How many requests had been made before the attacker </a:t>
            </a:r>
            <a:br>
              <a:rPr lang="en" sz="1200" dirty="0"/>
            </a:br>
            <a:r>
              <a:rPr lang="en" sz="1200" dirty="0"/>
              <a:t>discovered the password? 15304</a:t>
            </a:r>
            <a:endParaRPr sz="1200" dirty="0"/>
          </a:p>
        </p:txBody>
      </p:sp>
      <p:pic>
        <p:nvPicPr>
          <p:cNvPr id="1184" name="Google Shape;1184;p67"/>
          <p:cNvPicPr preferRelativeResize="0"/>
          <p:nvPr/>
        </p:nvPicPr>
        <p:blipFill>
          <a:blip r:embed="rId3">
            <a:alphaModFix/>
          </a:blip>
          <a:stretch>
            <a:fillRect/>
          </a:stretch>
        </p:blipFill>
        <p:spPr>
          <a:xfrm>
            <a:off x="367350" y="835137"/>
            <a:ext cx="424701" cy="331225"/>
          </a:xfrm>
          <a:prstGeom prst="rect">
            <a:avLst/>
          </a:prstGeom>
          <a:noFill/>
          <a:ln>
            <a:noFill/>
          </a:ln>
        </p:spPr>
      </p:pic>
      <p:pic>
        <p:nvPicPr>
          <p:cNvPr id="4" name="Picture 3">
            <a:extLst>
              <a:ext uri="{FF2B5EF4-FFF2-40B4-BE49-F238E27FC236}">
                <a16:creationId xmlns:a16="http://schemas.microsoft.com/office/drawing/2014/main" id="{CC49A7C2-9E10-4FF8-9BAE-1599B39F8D68}"/>
              </a:ext>
            </a:extLst>
          </p:cNvPr>
          <p:cNvPicPr>
            <a:picLocks noChangeAspect="1"/>
          </p:cNvPicPr>
          <p:nvPr/>
        </p:nvPicPr>
        <p:blipFill>
          <a:blip r:embed="rId4"/>
          <a:stretch>
            <a:fillRect/>
          </a:stretch>
        </p:blipFill>
        <p:spPr>
          <a:xfrm>
            <a:off x="1" y="1345137"/>
            <a:ext cx="5518484" cy="2916200"/>
          </a:xfrm>
          <a:prstGeom prst="rect">
            <a:avLst/>
          </a:prstGeom>
        </p:spPr>
      </p:pic>
      <p:pic>
        <p:nvPicPr>
          <p:cNvPr id="5" name="Picture 4">
            <a:extLst>
              <a:ext uri="{FF2B5EF4-FFF2-40B4-BE49-F238E27FC236}">
                <a16:creationId xmlns:a16="http://schemas.microsoft.com/office/drawing/2014/main" id="{892ECA3F-5FFE-4EFE-8CDE-B4B13C396AB9}"/>
              </a:ext>
            </a:extLst>
          </p:cNvPr>
          <p:cNvPicPr>
            <a:picLocks noChangeAspect="1"/>
          </p:cNvPicPr>
          <p:nvPr/>
        </p:nvPicPr>
        <p:blipFill>
          <a:blip r:embed="rId5"/>
          <a:stretch>
            <a:fillRect/>
          </a:stretch>
        </p:blipFill>
        <p:spPr>
          <a:xfrm>
            <a:off x="5518484" y="1110745"/>
            <a:ext cx="3625515" cy="29220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193" name="Google Shape;1193;p68"/>
          <p:cNvSpPr txBox="1">
            <a:spLocks noGrp="1"/>
          </p:cNvSpPr>
          <p:nvPr>
            <p:ph type="subTitle" idx="1"/>
          </p:nvPr>
        </p:nvSpPr>
        <p:spPr>
          <a:xfrm>
            <a:off x="577516" y="774350"/>
            <a:ext cx="8876734" cy="93865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to this directory? 252 in total </a:t>
            </a:r>
            <a:endParaRPr sz="1200" dirty="0"/>
          </a:p>
          <a:p>
            <a:pPr marL="320040" lvl="0" indent="-167640" algn="l" rtl="0">
              <a:spcBef>
                <a:spcPts val="0"/>
              </a:spcBef>
              <a:spcAft>
                <a:spcPts val="0"/>
              </a:spcAft>
              <a:buSzPts val="1200"/>
              <a:buChar char="●"/>
            </a:pPr>
            <a:r>
              <a:rPr lang="en" sz="1200" dirty="0"/>
              <a:t>Which files were requested? Shell.php</a:t>
            </a:r>
            <a:endParaRPr sz="1200" dirty="0"/>
          </a:p>
        </p:txBody>
      </p:sp>
      <p:pic>
        <p:nvPicPr>
          <p:cNvPr id="1194" name="Google Shape;1194;p68"/>
          <p:cNvPicPr preferRelativeResize="0"/>
          <p:nvPr/>
        </p:nvPicPr>
        <p:blipFill>
          <a:blip r:embed="rId3">
            <a:alphaModFix/>
          </a:blip>
          <a:stretch>
            <a:fillRect/>
          </a:stretch>
        </p:blipFill>
        <p:spPr>
          <a:xfrm>
            <a:off x="367350" y="895925"/>
            <a:ext cx="424701" cy="331225"/>
          </a:xfrm>
          <a:prstGeom prst="rect">
            <a:avLst/>
          </a:prstGeom>
          <a:noFill/>
          <a:ln>
            <a:noFill/>
          </a:ln>
        </p:spPr>
      </p:pic>
      <p:pic>
        <p:nvPicPr>
          <p:cNvPr id="2" name="Picture 1">
            <a:extLst>
              <a:ext uri="{FF2B5EF4-FFF2-40B4-BE49-F238E27FC236}">
                <a16:creationId xmlns:a16="http://schemas.microsoft.com/office/drawing/2014/main" id="{B7EC8908-4A50-4BF9-B41C-5FBBB2390637}"/>
              </a:ext>
            </a:extLst>
          </p:cNvPr>
          <p:cNvPicPr>
            <a:picLocks noChangeAspect="1"/>
          </p:cNvPicPr>
          <p:nvPr/>
        </p:nvPicPr>
        <p:blipFill>
          <a:blip r:embed="rId4"/>
          <a:stretch>
            <a:fillRect/>
          </a:stretch>
        </p:blipFill>
        <p:spPr>
          <a:xfrm>
            <a:off x="0" y="1473021"/>
            <a:ext cx="9144000" cy="21974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An alarm for when IPS/IDS detects an attempt for a port scan via nmap with a threshold of 15 port scans per minute or 100 succesive ICMP requests, an alert goes to the system administrator.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CA" sz="1400" dirty="0"/>
              <a:t>Make sure the vulnerable ports are outside the default </a:t>
            </a:r>
            <a:r>
              <a:rPr lang="en-CA" sz="1400" dirty="0" err="1"/>
              <a:t>nmap</a:t>
            </a:r>
            <a:r>
              <a:rPr lang="en-CA" sz="1400" dirty="0"/>
              <a:t> 1000 port scan. </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CA" sz="1400" dirty="0"/>
              <a:t>Set security rules within firewalls and IPS that allow only internal host traffic and deny everything else.</a:t>
            </a:r>
            <a:endParaRPr sz="1400" dirty="0"/>
          </a:p>
          <a:p>
            <a:pPr marL="0" lvl="0" indent="0" algn="l" rtl="0">
              <a:spcBef>
                <a:spcPts val="0"/>
              </a:spcBef>
              <a:spcAft>
                <a:spcPts val="0"/>
              </a:spcAft>
              <a:buNone/>
            </a:pPr>
            <a:endParaRPr lang="en-CA" sz="1400" dirty="0"/>
          </a:p>
          <a:p>
            <a:pPr marL="0" lvl="0" indent="0" algn="l" rtl="0">
              <a:spcBef>
                <a:spcPts val="0"/>
              </a:spcBef>
              <a:spcAft>
                <a:spcPts val="0"/>
              </a:spcAft>
              <a:buNone/>
            </a:pP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CA" sz="1400" dirty="0"/>
              <a:t>Set an alert that goes off for any HTTP Status code of 200 from an unauthorized IP address for a threshold of 1 attempt. </a:t>
            </a: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CA" sz="1400" dirty="0"/>
              <a:t>To prevent unwanted access remove the hidden (secret) directory from the public webserver to an offline location.  </a:t>
            </a:r>
          </a:p>
          <a:p>
            <a:pPr marL="0" lvl="0" indent="0" algn="l" rtl="0">
              <a:spcBef>
                <a:spcPts val="0"/>
              </a:spcBef>
              <a:spcAft>
                <a:spcPts val="0"/>
              </a:spcAft>
              <a:buNone/>
            </a:pPr>
            <a:endParaRPr lang="en-CA" sz="1400" dirty="0"/>
          </a:p>
          <a:p>
            <a:pPr marL="0" lvl="0" indent="0" algn="l" rtl="0">
              <a:spcBef>
                <a:spcPts val="0"/>
              </a:spcBef>
              <a:spcAft>
                <a:spcPts val="0"/>
              </a:spcAft>
              <a:buNone/>
            </a:pPr>
            <a:r>
              <a:rPr lang="en-CA" sz="1400" dirty="0"/>
              <a:t>As a solution only allow whitelisted IPs blocking external access.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We will set an alert for failed log-ins, so Any HTTP Get requests with  ‘401 Unauthorized’ code or 400 codes</a:t>
            </a:r>
          </a:p>
          <a:p>
            <a:pPr marL="0" lvl="0" indent="0" algn="l" rtl="0">
              <a:spcBef>
                <a:spcPts val="0"/>
              </a:spcBef>
              <a:spcAft>
                <a:spcPts val="0"/>
              </a:spcAft>
              <a:buNone/>
            </a:pPr>
            <a:r>
              <a:rPr lang="en-US" sz="1400" dirty="0"/>
              <a:t>returned from any server. Set the threshold at 10 attempts per hour. We can also use filter by authorized IP addresses. </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We will also create an alert if the</a:t>
            </a:r>
          </a:p>
          <a:p>
            <a:pPr marL="0" lvl="0" indent="0" algn="l" rtl="0">
              <a:spcBef>
                <a:spcPts val="0"/>
              </a:spcBef>
              <a:spcAft>
                <a:spcPts val="0"/>
              </a:spcAft>
              <a:buNone/>
            </a:pPr>
            <a:r>
              <a:rPr lang="en-US" sz="1400" dirty="0"/>
              <a:t>`</a:t>
            </a:r>
            <a:r>
              <a:rPr lang="en-US" sz="1400" dirty="0" err="1"/>
              <a:t>user_agent.original</a:t>
            </a:r>
            <a:r>
              <a:rPr lang="en-US" sz="1400" dirty="0"/>
              <a:t>` value includes `Hydra` in the name.</a:t>
            </a:r>
            <a:endParaRPr lang="en-CA" sz="1400" dirty="0"/>
          </a:p>
        </p:txBody>
      </p:sp>
      <p:sp>
        <p:nvSpPr>
          <p:cNvPr id="1225" name="Google Shape;1225;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CA" sz="1400" dirty="0"/>
              <a:t>After the alert threshold is broken block traffic from that IP address, have an account lockout with progressive delays.</a:t>
            </a:r>
          </a:p>
          <a:p>
            <a:pPr marL="0" lvl="0" indent="0" algn="l" rtl="0">
              <a:spcBef>
                <a:spcPts val="0"/>
              </a:spcBef>
              <a:spcAft>
                <a:spcPts val="0"/>
              </a:spcAft>
              <a:buNone/>
            </a:pPr>
            <a:endParaRPr lang="en-CA" sz="1400" dirty="0"/>
          </a:p>
          <a:p>
            <a:pPr marL="0" lvl="0" indent="0" algn="l" rtl="0">
              <a:spcBef>
                <a:spcPts val="0"/>
              </a:spcBef>
              <a:spcAft>
                <a:spcPts val="0"/>
              </a:spcAft>
              <a:buNone/>
            </a:pPr>
            <a:r>
              <a:rPr lang="en-CA" sz="1400" dirty="0"/>
              <a:t>Prevent SSH by editing </a:t>
            </a:r>
            <a:r>
              <a:rPr lang="en-CA" sz="1400" dirty="0" err="1"/>
              <a:t>sshd_config</a:t>
            </a:r>
            <a:r>
              <a:rPr lang="en-CA" sz="1400" dirty="0"/>
              <a:t> file to make root inaccessible.</a:t>
            </a:r>
          </a:p>
          <a:p>
            <a:pPr marL="0" lvl="0" indent="0" algn="l" rtl="0">
              <a:spcBef>
                <a:spcPts val="0"/>
              </a:spcBef>
              <a:spcAft>
                <a:spcPts val="0"/>
              </a:spcAft>
              <a:buNone/>
            </a:pPr>
            <a:endParaRPr lang="en-CA" sz="1400" dirty="0"/>
          </a:p>
          <a:p>
            <a:pPr marL="0" lvl="0" indent="0" algn="l" rtl="0">
              <a:spcBef>
                <a:spcPts val="0"/>
              </a:spcBef>
              <a:spcAft>
                <a:spcPts val="0"/>
              </a:spcAft>
              <a:buNone/>
            </a:pPr>
            <a:r>
              <a:rPr lang="en-CA" sz="1400" dirty="0"/>
              <a:t>Use CAPTCHA to render automated bots ineffective. </a:t>
            </a:r>
          </a:p>
          <a:p>
            <a:pPr marL="0" lvl="0" indent="0" algn="l" rtl="0">
              <a:spcBef>
                <a:spcPts val="0"/>
              </a:spcBef>
              <a:spcAft>
                <a:spcPts val="0"/>
              </a:spcAft>
              <a:buNone/>
            </a:pPr>
            <a:endParaRPr lang="en-CA"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An alert when there has been an attempt to use </a:t>
            </a:r>
            <a:r>
              <a:rPr lang="en-US" sz="1400" dirty="0" err="1"/>
              <a:t>propfind</a:t>
            </a:r>
            <a:r>
              <a:rPr lang="en-US" sz="1400" dirty="0"/>
              <a:t> request on the server, with multiple requests to </a:t>
            </a:r>
            <a:r>
              <a:rPr lang="en-US" sz="1400" dirty="0" err="1"/>
              <a:t>webdav</a:t>
            </a:r>
            <a:r>
              <a:rPr lang="en-US" sz="1400" dirty="0"/>
              <a:t> with a threshold of 10 per min. </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CA" sz="1400" dirty="0"/>
              <a:t>Always keep updating </a:t>
            </a:r>
            <a:r>
              <a:rPr lang="en-CA" sz="1400" dirty="0" err="1"/>
              <a:t>WebDav</a:t>
            </a:r>
            <a:r>
              <a:rPr lang="en-CA" sz="1400" dirty="0"/>
              <a:t>, Apache servers.</a:t>
            </a:r>
          </a:p>
          <a:p>
            <a:pPr marL="0" lvl="0" indent="0" algn="l" rtl="0">
              <a:spcBef>
                <a:spcPts val="0"/>
              </a:spcBef>
              <a:spcAft>
                <a:spcPts val="0"/>
              </a:spcAft>
              <a:buNone/>
            </a:pPr>
            <a:r>
              <a:rPr lang="en-CA" sz="1400" dirty="0"/>
              <a:t>Maintain an updated list of authorized users, limit size and types of files allowed to be uploaded and downloaded. </a:t>
            </a: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1200"/>
              </a:spcBef>
              <a:spcAft>
                <a:spcPts val="0"/>
              </a:spcAft>
              <a:buNone/>
            </a:pPr>
            <a:r>
              <a:rPr lang="en-US" sz="1400" dirty="0">
                <a:solidFill>
                  <a:schemeClr val="dk1"/>
                </a:solidFill>
              </a:rPr>
              <a:t>HTTP Put request with a threshold of 5 per min.  </a:t>
            </a:r>
          </a:p>
          <a:p>
            <a:pPr marL="0" lvl="0" indent="0" algn="l" rtl="0">
              <a:spcBef>
                <a:spcPts val="0"/>
              </a:spcBef>
              <a:spcAft>
                <a:spcPts val="0"/>
              </a:spcAft>
              <a:buNone/>
            </a:pPr>
            <a:endParaRPr lang="en-CA" sz="1400" dirty="0"/>
          </a:p>
          <a:p>
            <a:pPr marL="0" lvl="0" indent="0" algn="l" rtl="0">
              <a:spcBef>
                <a:spcPts val="0"/>
              </a:spcBef>
              <a:spcAft>
                <a:spcPts val="0"/>
              </a:spcAft>
              <a:buNone/>
            </a:pPr>
            <a:r>
              <a:rPr lang="en-US" sz="1400" dirty="0"/>
              <a:t>We can set an alert for any `.php` file that</a:t>
            </a:r>
          </a:p>
          <a:p>
            <a:pPr marL="0" lvl="0" indent="0" algn="l" rtl="0">
              <a:spcBef>
                <a:spcPts val="0"/>
              </a:spcBef>
              <a:spcAft>
                <a:spcPts val="0"/>
              </a:spcAft>
              <a:buNone/>
            </a:pPr>
            <a:r>
              <a:rPr lang="en-US" sz="1400" dirty="0"/>
              <a:t>is uploaded to a server. </a:t>
            </a:r>
            <a:endParaRPr lang="en-CA"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Remove the ability to upload files to this</a:t>
            </a:r>
          </a:p>
          <a:p>
            <a:pPr marL="0" lvl="0" indent="0" algn="l" rtl="0">
              <a:spcBef>
                <a:spcPts val="0"/>
              </a:spcBef>
              <a:spcAft>
                <a:spcPts val="0"/>
              </a:spcAft>
              <a:buNone/>
            </a:pPr>
            <a:r>
              <a:rPr lang="en-US" sz="1400" dirty="0"/>
              <a:t>directory over the web interface would</a:t>
            </a:r>
          </a:p>
          <a:p>
            <a:pPr marL="0" lvl="0" indent="0" algn="l" rtl="0">
              <a:spcBef>
                <a:spcPts val="0"/>
              </a:spcBef>
              <a:spcAft>
                <a:spcPts val="0"/>
              </a:spcAft>
              <a:buNone/>
            </a:pPr>
            <a:r>
              <a:rPr lang="en-US" sz="1400" dirty="0"/>
              <a:t>take care of this issue.</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marR="0" lvl="0" indent="0" algn="ctr" rtl="0">
              <a:lnSpc>
                <a:spcPct val="100000"/>
              </a:lnSpc>
              <a:spcBef>
                <a:spcPts val="800"/>
              </a:spcBef>
              <a:spcAft>
                <a:spcPts val="0"/>
              </a:spcAft>
              <a:buNone/>
            </a:pPr>
            <a:r>
              <a:rPr lang="en" sz="1800" b="1" dirty="0"/>
              <a:t>[Insert Here]</a:t>
            </a:r>
            <a:endParaRPr sz="1800" b="1" dirty="0"/>
          </a:p>
          <a:p>
            <a:pPr marL="0" lvl="0" indent="0" algn="l" rtl="0">
              <a:spcBef>
                <a:spcPts val="0"/>
              </a:spcBef>
              <a:spcAft>
                <a:spcPts val="0"/>
              </a:spcAft>
              <a:buNone/>
            </a:pPr>
            <a:endParaRPr dirty="0"/>
          </a:p>
          <a:p>
            <a:pPr marL="0" lvl="0" indent="0" algn="l" rtl="0">
              <a:spcBef>
                <a:spcPts val="800"/>
              </a:spcBef>
              <a:spcAft>
                <a:spcPts val="0"/>
              </a:spcAft>
              <a:buNone/>
            </a:pPr>
            <a:r>
              <a:rPr lang="en" dirty="0"/>
              <a:t>Use </a:t>
            </a:r>
            <a:r>
              <a:rPr lang="en" u="sng" dirty="0">
                <a:solidFill>
                  <a:schemeClr val="hlink"/>
                </a:solidFill>
                <a:hlinkClick r:id="rId3"/>
              </a:rPr>
              <a:t>draw.io</a:t>
            </a:r>
            <a:r>
              <a:rPr lang="en" dirty="0">
                <a:solidFill>
                  <a:schemeClr val="dk1"/>
                </a:solidFill>
              </a:rPr>
              <a:t> to create</a:t>
            </a:r>
            <a:r>
              <a:rPr lang="en" dirty="0"/>
              <a:t> a diagram of the network.</a:t>
            </a:r>
            <a:endParaRPr dirty="0"/>
          </a:p>
          <a:p>
            <a:pPr marL="0" lvl="0" indent="0" algn="l" rtl="0">
              <a:spcBef>
                <a:spcPts val="800"/>
              </a:spcBef>
              <a:spcAft>
                <a:spcPts val="0"/>
              </a:spcAft>
              <a:buClr>
                <a:schemeClr val="dk1"/>
              </a:buClr>
              <a:buSzPts val="1100"/>
              <a:buFont typeface="Arial"/>
              <a:buNone/>
            </a:pPr>
            <a:r>
              <a:rPr lang="en" dirty="0"/>
              <a:t>Add your diagram to this slide and fill out the data in the sidebar.</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192.168.1.0/24</a:t>
            </a:r>
            <a:endParaRPr dirty="0"/>
          </a:p>
          <a:p>
            <a:pPr marL="0" lvl="0" indent="0" algn="l" rtl="0">
              <a:spcBef>
                <a:spcPts val="0"/>
              </a:spcBef>
              <a:spcAft>
                <a:spcPts val="0"/>
              </a:spcAft>
              <a:buClr>
                <a:schemeClr val="dk1"/>
              </a:buClr>
              <a:buSzPts val="1100"/>
              <a:buFont typeface="Arial"/>
              <a:buNone/>
            </a:pPr>
            <a:r>
              <a:rPr lang="en" dirty="0"/>
              <a:t>Netmask: 255.255.255.0</a:t>
            </a:r>
            <a:endParaRPr dirty="0"/>
          </a:p>
          <a:p>
            <a:pPr marL="0" lvl="0" indent="0" algn="l" rtl="0">
              <a:spcBef>
                <a:spcPts val="0"/>
              </a:spcBef>
              <a:spcAft>
                <a:spcPts val="0"/>
              </a:spcAft>
              <a:buClr>
                <a:schemeClr val="dk1"/>
              </a:buClr>
              <a:buSzPts val="1100"/>
              <a:buFont typeface="Arial"/>
              <a:buNone/>
            </a:pPr>
            <a:r>
              <a:rPr lang="en" dirty="0"/>
              <a:t>Gateway: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192.168.1.1</a:t>
            </a:r>
          </a:p>
          <a:p>
            <a:pPr marL="0" lvl="0" indent="0" algn="l" rtl="0">
              <a:spcBef>
                <a:spcPts val="0"/>
              </a:spcBef>
              <a:spcAft>
                <a:spcPts val="0"/>
              </a:spcAft>
              <a:buClr>
                <a:schemeClr val="dk1"/>
              </a:buClr>
              <a:buSzPts val="1100"/>
              <a:buFont typeface="Arial"/>
              <a:buNone/>
            </a:pPr>
            <a:r>
              <a:rPr lang="en" dirty="0"/>
              <a:t>OS: Windows</a:t>
            </a:r>
            <a:endParaRPr dirty="0"/>
          </a:p>
          <a:p>
            <a:pPr marL="0" lvl="0" indent="0" algn="l" rtl="0">
              <a:spcBef>
                <a:spcPts val="0"/>
              </a:spcBef>
              <a:spcAft>
                <a:spcPts val="0"/>
              </a:spcAft>
              <a:buClr>
                <a:schemeClr val="dk1"/>
              </a:buClr>
              <a:buSzPts val="1100"/>
              <a:buFont typeface="Arial"/>
              <a:buNone/>
            </a:pPr>
            <a:r>
              <a:rPr lang="en" dirty="0"/>
              <a:t>Hostname: ML-RefVM-684427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192.168.1.90</a:t>
            </a:r>
            <a:endParaRPr dirty="0"/>
          </a:p>
          <a:p>
            <a:pPr marL="0" lvl="0" indent="0" algn="l" rtl="0">
              <a:spcBef>
                <a:spcPts val="0"/>
              </a:spcBef>
              <a:spcAft>
                <a:spcPts val="0"/>
              </a:spcAft>
              <a:buClr>
                <a:schemeClr val="dk1"/>
              </a:buClr>
              <a:buSzPts val="1100"/>
              <a:buFont typeface="Arial"/>
              <a:buNone/>
            </a:pPr>
            <a:r>
              <a:rPr lang="en" dirty="0"/>
              <a:t>OS: Linux 2.6.32</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192.168..100</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ELK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Linux </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AC0B827-3CF2-49FA-B17C-1B4411C6E585}"/>
              </a:ext>
            </a:extLst>
          </p:cNvPr>
          <p:cNvPicPr>
            <a:picLocks noChangeAspect="1"/>
          </p:cNvPicPr>
          <p:nvPr/>
        </p:nvPicPr>
        <p:blipFill>
          <a:blip r:embed="rId4"/>
          <a:stretch>
            <a:fillRect/>
          </a:stretch>
        </p:blipFill>
        <p:spPr>
          <a:xfrm>
            <a:off x="115374" y="910475"/>
            <a:ext cx="6774523" cy="3897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2604974685"/>
              </p:ext>
            </p:extLst>
          </p:nvPr>
        </p:nvGraphicFramePr>
        <p:xfrm>
          <a:off x="419800" y="1198750"/>
          <a:ext cx="8346600" cy="3577125"/>
        </p:xfrm>
        <a:graphic>
          <a:graphicData uri="http://schemas.openxmlformats.org/drawingml/2006/table">
            <a:tbl>
              <a:tblPr>
                <a:noFill/>
                <a:tableStyleId>{6B9948A2-8260-4726-845C-621465715E83}</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IP Address</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ML-RefVM-684427</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192.168.1.1</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Virtual Host Machine, Hyper V Manager, Gateway</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CA"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Attack Machine (Pen Testing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CA" sz="1200" dirty="0">
                          <a:latin typeface="Roboto"/>
                          <a:ea typeface="Roboto"/>
                          <a:cs typeface="Roboto"/>
                          <a:sym typeface="Roboto"/>
                        </a:rPr>
                        <a:t>ELK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Monitoring Machine for logs activity data from vulnerable machine sent to Kibana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CA" sz="1200" dirty="0">
                          <a:latin typeface="Roboto"/>
                          <a:ea typeface="Roboto"/>
                          <a:cs typeface="Roboto"/>
                          <a:sym typeface="Roboto"/>
                        </a:rPr>
                        <a:t>Capstone server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198.168.1.105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Target Machine (Vulnerable Machine)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3473488834"/>
              </p:ext>
            </p:extLst>
          </p:nvPr>
        </p:nvGraphicFramePr>
        <p:xfrm>
          <a:off x="390750" y="1040775"/>
          <a:ext cx="8362500" cy="3940048"/>
        </p:xfrm>
        <a:graphic>
          <a:graphicData uri="http://schemas.openxmlformats.org/drawingml/2006/table">
            <a:tbl>
              <a:tblPr>
                <a:noFill/>
                <a:tableStyleId>{6B9948A2-8260-4726-845C-621465715E83}</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32036">
                <a:tc>
                  <a:txBody>
                    <a:bodyPr/>
                    <a:lstStyle/>
                    <a:p>
                      <a:pPr marL="0" lvl="0" indent="0" algn="l" rtl="0">
                        <a:spcBef>
                          <a:spcPts val="0"/>
                        </a:spcBef>
                        <a:spcAft>
                          <a:spcPts val="0"/>
                        </a:spcAft>
                        <a:buNone/>
                      </a:pPr>
                      <a:r>
                        <a:rPr lang="en" sz="1400" b="1" dirty="0">
                          <a:solidFill>
                            <a:srgbClr val="FFFFFF"/>
                          </a:solidFill>
                          <a:latin typeface="Roboto"/>
                          <a:ea typeface="Roboto"/>
                          <a:cs typeface="Roboto"/>
                          <a:sym typeface="Roboto"/>
                        </a:rPr>
                        <a:t>Vulnerability</a:t>
                      </a:r>
                      <a:endParaRPr sz="1400"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Description</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375003">
                <a:tc>
                  <a:txBody>
                    <a:bodyPr/>
                    <a:lstStyle/>
                    <a:p>
                      <a:pPr marL="0" lvl="0" indent="0" algn="l" rtl="0">
                        <a:spcBef>
                          <a:spcPts val="0"/>
                        </a:spcBef>
                        <a:spcAft>
                          <a:spcPts val="0"/>
                        </a:spcAft>
                        <a:buNone/>
                      </a:pPr>
                      <a:r>
                        <a:rPr lang="en-CA" sz="1100" i="0" dirty="0">
                          <a:latin typeface="Roboto"/>
                          <a:ea typeface="Roboto"/>
                          <a:cs typeface="Roboto"/>
                          <a:sym typeface="Roboto"/>
                        </a:rPr>
                        <a:t>Open Ports; </a:t>
                      </a:r>
                    </a:p>
                    <a:p>
                      <a:pPr marL="0" lvl="0" indent="0" algn="l" rtl="0">
                        <a:spcBef>
                          <a:spcPts val="0"/>
                        </a:spcBef>
                        <a:spcAft>
                          <a:spcPts val="0"/>
                        </a:spcAft>
                        <a:buNone/>
                      </a:pPr>
                      <a:r>
                        <a:rPr lang="en-CA" sz="1100" i="0" dirty="0">
                          <a:latin typeface="Roboto"/>
                          <a:ea typeface="Roboto"/>
                          <a:cs typeface="Roboto"/>
                          <a:sym typeface="Roboto"/>
                        </a:rPr>
                        <a:t>Port 80 HTTP – Tells us insecure </a:t>
                      </a:r>
                      <a:r>
                        <a:rPr lang="en-CA" sz="1100" b="0" i="0" dirty="0">
                          <a:latin typeface="Roboto"/>
                          <a:ea typeface="Roboto"/>
                          <a:cs typeface="Roboto"/>
                          <a:sym typeface="Roboto"/>
                        </a:rPr>
                        <a:t>webserver </a:t>
                      </a:r>
                    </a:p>
                    <a:p>
                      <a:pPr marL="0" lvl="0" indent="0" algn="l" rtl="0">
                        <a:spcBef>
                          <a:spcPts val="0"/>
                        </a:spcBef>
                        <a:spcAft>
                          <a:spcPts val="0"/>
                        </a:spcAft>
                        <a:buNone/>
                      </a:pPr>
                      <a:r>
                        <a:rPr lang="en-CA" sz="1100" i="0" dirty="0">
                          <a:latin typeface="Roboto"/>
                          <a:ea typeface="Roboto"/>
                          <a:cs typeface="Roboto"/>
                          <a:sym typeface="Roboto"/>
                        </a:rPr>
                        <a:t>Port 22 SSH – Easy root level access once passwords are cracked</a:t>
                      </a:r>
                    </a:p>
                    <a:p>
                      <a:pPr marL="0" lvl="0" indent="0" algn="l" rtl="0">
                        <a:spcBef>
                          <a:spcPts val="0"/>
                        </a:spcBef>
                        <a:spcAft>
                          <a:spcPts val="0"/>
                        </a:spcAft>
                        <a:buNone/>
                      </a:pPr>
                      <a:endParaRPr sz="12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CA" sz="1100" i="0" dirty="0">
                          <a:latin typeface="Roboto"/>
                          <a:ea typeface="Roboto"/>
                          <a:cs typeface="Roboto"/>
                          <a:sym typeface="Roboto"/>
                        </a:rPr>
                        <a:t>Open ports allow attackers to access unauthorized information and increase the risk of data breaches</a:t>
                      </a:r>
                      <a:endParaRPr sz="11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100" i="0" dirty="0">
                          <a:latin typeface="Roboto"/>
                          <a:ea typeface="Roboto"/>
                          <a:cs typeface="Roboto"/>
                          <a:sym typeface="Roboto"/>
                        </a:rPr>
                        <a:t>Port 80 – Access Capstone’s private directories and access secret files, discover and crack passwords on the webserver by creating backdoor</a:t>
                      </a:r>
                    </a:p>
                    <a:p>
                      <a:pPr marL="0" lvl="0" indent="0" algn="l" rtl="0">
                        <a:spcBef>
                          <a:spcPts val="0"/>
                        </a:spcBef>
                        <a:spcAft>
                          <a:spcPts val="0"/>
                        </a:spcAft>
                        <a:buNone/>
                      </a:pPr>
                      <a:r>
                        <a:rPr lang="en-CA" sz="1100" i="0" dirty="0">
                          <a:latin typeface="Roboto"/>
                          <a:ea typeface="Roboto"/>
                          <a:cs typeface="Roboto"/>
                          <a:sym typeface="Roboto"/>
                        </a:rPr>
                        <a:t>Port 22 - </a:t>
                      </a:r>
                      <a:r>
                        <a:rPr lang="en-CA" sz="1100" i="0" dirty="0" err="1">
                          <a:latin typeface="Roboto"/>
                          <a:ea typeface="Roboto"/>
                          <a:cs typeface="Roboto"/>
                          <a:sym typeface="Roboto"/>
                        </a:rPr>
                        <a:t>ssh</a:t>
                      </a:r>
                      <a:r>
                        <a:rPr lang="en-CA" sz="1100" i="0" dirty="0">
                          <a:latin typeface="Roboto"/>
                          <a:ea typeface="Roboto"/>
                          <a:cs typeface="Roboto"/>
                          <a:sym typeface="Roboto"/>
                        </a:rPr>
                        <a:t> into server using the cracked passwords </a:t>
                      </a:r>
                      <a:endParaRPr sz="11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3879">
                <a:tc>
                  <a:txBody>
                    <a:bodyPr/>
                    <a:lstStyle/>
                    <a:p>
                      <a:pPr marL="0" lvl="0" indent="0" algn="l" rtl="0">
                        <a:spcBef>
                          <a:spcPts val="0"/>
                        </a:spcBef>
                        <a:spcAft>
                          <a:spcPts val="0"/>
                        </a:spcAft>
                        <a:buNone/>
                      </a:pPr>
                      <a:r>
                        <a:rPr lang="en-CA" sz="1100" dirty="0">
                          <a:latin typeface="Roboto"/>
                          <a:ea typeface="Roboto"/>
                          <a:cs typeface="Roboto"/>
                          <a:sym typeface="Roboto"/>
                        </a:rPr>
                        <a:t>Brute force passwords from Webform</a:t>
                      </a:r>
                      <a:endParaRPr sz="11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CA" sz="1100" dirty="0">
                          <a:latin typeface="Roboto"/>
                          <a:ea typeface="Roboto"/>
                          <a:cs typeface="Roboto"/>
                          <a:sym typeface="Roboto"/>
                        </a:rPr>
                        <a:t>Using open source tool like hydra with wordlist, passwords are easy to crack since its not secure password</a:t>
                      </a:r>
                      <a:endParaRPr sz="11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100" dirty="0">
                          <a:latin typeface="Roboto"/>
                          <a:ea typeface="Roboto"/>
                          <a:cs typeface="Roboto"/>
                          <a:sym typeface="Roboto"/>
                        </a:rPr>
                        <a:t>Cracked Ashton’s password easily and accessed confidential secret files folder</a:t>
                      </a:r>
                      <a:endParaRPr sz="11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3879">
                <a:tc>
                  <a:txBody>
                    <a:bodyPr/>
                    <a:lstStyle/>
                    <a:p>
                      <a:pPr marL="0" lvl="0" indent="0" algn="l" rtl="0">
                        <a:spcBef>
                          <a:spcPts val="0"/>
                        </a:spcBef>
                        <a:spcAft>
                          <a:spcPts val="0"/>
                        </a:spcAft>
                        <a:buNone/>
                      </a:pPr>
                      <a:r>
                        <a:rPr lang="en-CA" sz="1100" dirty="0">
                          <a:latin typeface="Roboto"/>
                          <a:ea typeface="Roboto"/>
                          <a:cs typeface="Roboto"/>
                          <a:sym typeface="Roboto"/>
                        </a:rPr>
                        <a:t>Insecure Website – secret file location and hashed passwords were easy to uncover</a:t>
                      </a:r>
                      <a:endParaRPr sz="11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CA" sz="1100" dirty="0">
                          <a:latin typeface="Roboto"/>
                          <a:ea typeface="Roboto"/>
                          <a:cs typeface="Roboto"/>
                          <a:sym typeface="Roboto"/>
                        </a:rPr>
                        <a:t>Website shares path of hidden directories and also hashed password, which can be easily cracked </a:t>
                      </a:r>
                      <a:endParaRPr sz="11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100" dirty="0">
                          <a:latin typeface="Roboto"/>
                          <a:ea typeface="Roboto"/>
                          <a:cs typeface="Roboto"/>
                          <a:sym typeface="Roboto"/>
                        </a:rPr>
                        <a:t>Cracked hash found Ryan’s password linux4u got access to </a:t>
                      </a:r>
                      <a:r>
                        <a:rPr lang="en-CA" sz="1100" dirty="0" err="1">
                          <a:latin typeface="Roboto"/>
                          <a:ea typeface="Roboto"/>
                          <a:cs typeface="Roboto"/>
                          <a:sym typeface="Roboto"/>
                        </a:rPr>
                        <a:t>webdav</a:t>
                      </a:r>
                      <a:r>
                        <a:rPr lang="en-CA" sz="1100" dirty="0">
                          <a:latin typeface="Roboto"/>
                          <a:ea typeface="Roboto"/>
                          <a:cs typeface="Roboto"/>
                          <a:sym typeface="Roboto"/>
                        </a:rPr>
                        <a:t> server</a:t>
                      </a:r>
                      <a:endParaRPr sz="11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641077">
                <a:tc>
                  <a:txBody>
                    <a:bodyPr/>
                    <a:lstStyle/>
                    <a:p>
                      <a:pPr marL="0" lvl="0" indent="0" algn="l" rtl="0">
                        <a:spcBef>
                          <a:spcPts val="0"/>
                        </a:spcBef>
                        <a:spcAft>
                          <a:spcPts val="0"/>
                        </a:spcAft>
                        <a:buNone/>
                      </a:pPr>
                      <a:r>
                        <a:rPr lang="en-CA" sz="1200" dirty="0">
                          <a:latin typeface="Roboto"/>
                          <a:ea typeface="Roboto"/>
                          <a:cs typeface="Roboto"/>
                          <a:sym typeface="Roboto"/>
                        </a:rPr>
                        <a:t>Write to </a:t>
                      </a:r>
                      <a:r>
                        <a:rPr lang="en-CA" sz="1200" dirty="0" err="1">
                          <a:latin typeface="Roboto"/>
                          <a:ea typeface="Roboto"/>
                          <a:cs typeface="Roboto"/>
                          <a:sym typeface="Roboto"/>
                        </a:rPr>
                        <a:t>Webdav</a:t>
                      </a:r>
                      <a:r>
                        <a:rPr lang="en-CA" sz="1200" dirty="0">
                          <a:latin typeface="Roboto"/>
                          <a:ea typeface="Roboto"/>
                          <a:cs typeface="Roboto"/>
                          <a:sym typeface="Roboto"/>
                        </a:rPr>
                        <a:t> directory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Ability to add any files to </a:t>
                      </a:r>
                      <a:r>
                        <a:rPr lang="en-CA" sz="1200" dirty="0" err="1">
                          <a:latin typeface="Roboto"/>
                          <a:ea typeface="Roboto"/>
                          <a:cs typeface="Roboto"/>
                          <a:sym typeface="Roboto"/>
                        </a:rPr>
                        <a:t>Webdav</a:t>
                      </a:r>
                      <a:r>
                        <a:rPr lang="en-CA" sz="1200" dirty="0">
                          <a:latin typeface="Roboto"/>
                          <a:ea typeface="Roboto"/>
                          <a:cs typeface="Roboto"/>
                          <a:sym typeface="Roboto"/>
                        </a:rPr>
                        <a:t> Directory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Uploaded a reverse shell (</a:t>
                      </a:r>
                      <a:r>
                        <a:rPr lang="en-CA" sz="1200" dirty="0" err="1">
                          <a:latin typeface="Roboto"/>
                          <a:ea typeface="Roboto"/>
                          <a:cs typeface="Roboto"/>
                          <a:sym typeface="Roboto"/>
                        </a:rPr>
                        <a:t>shell.php</a:t>
                      </a:r>
                      <a:r>
                        <a:rPr lang="en-CA" sz="1200" dirty="0">
                          <a:latin typeface="Roboto"/>
                          <a:ea typeface="Roboto"/>
                          <a:cs typeface="Roboto"/>
                          <a:sym typeface="Roboto"/>
                        </a:rPr>
                        <a:t> file)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Open Port 80 </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1434134"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1434134"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We used </a:t>
            </a:r>
            <a:r>
              <a:rPr lang="en-US" sz="1200" dirty="0" err="1">
                <a:latin typeface="Roboto"/>
                <a:ea typeface="Roboto"/>
                <a:cs typeface="Roboto"/>
                <a:sym typeface="Roboto"/>
              </a:rPr>
              <a:t>nmap</a:t>
            </a:r>
            <a:r>
              <a:rPr lang="en-US" sz="1200" dirty="0">
                <a:latin typeface="Roboto"/>
                <a:ea typeface="Roboto"/>
                <a:cs typeface="Roboto"/>
                <a:sym typeface="Roboto"/>
              </a:rPr>
              <a:t> to scan for</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any open ports and services</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in our network.</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Found port 80 open and connected to it using the machines' IP address on my web browser</a:t>
            </a: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2261393"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2308971" y="1480575"/>
            <a:ext cx="153315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2192013" y="1421382"/>
            <a:ext cx="1650108" cy="3425251"/>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We found that IP address</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192.168.1.105 had an open</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port 80, through which we</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were able to access a</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directory with important files</a:t>
            </a:r>
            <a:endParaRPr sz="1200" dirty="0">
              <a:latin typeface="Roboto"/>
              <a:ea typeface="Roboto"/>
              <a:cs typeface="Roboto"/>
              <a:sym typeface="Roboto"/>
            </a:endParaRPr>
          </a:p>
        </p:txBody>
      </p:sp>
      <p:grpSp>
        <p:nvGrpSpPr>
          <p:cNvPr id="1101" name="Google Shape;1101;p61"/>
          <p:cNvGrpSpPr/>
          <p:nvPr/>
        </p:nvGrpSpPr>
        <p:grpSpPr>
          <a:xfrm>
            <a:off x="3706964" y="874767"/>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3875725" y="1421383"/>
            <a:ext cx="4994514" cy="3455029"/>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F2F0943-DDCF-4E1A-8A15-93B5229904FD}"/>
              </a:ext>
            </a:extLst>
          </p:cNvPr>
          <p:cNvPicPr>
            <a:picLocks noChangeAspect="1"/>
          </p:cNvPicPr>
          <p:nvPr/>
        </p:nvPicPr>
        <p:blipFill>
          <a:blip r:embed="rId3"/>
          <a:stretch>
            <a:fillRect/>
          </a:stretch>
        </p:blipFill>
        <p:spPr>
          <a:xfrm>
            <a:off x="3701592" y="1426395"/>
            <a:ext cx="3175880" cy="3154201"/>
          </a:xfrm>
          <a:prstGeom prst="rect">
            <a:avLst/>
          </a:prstGeom>
        </p:spPr>
      </p:pic>
      <p:pic>
        <p:nvPicPr>
          <p:cNvPr id="5" name="Picture 4">
            <a:extLst>
              <a:ext uri="{FF2B5EF4-FFF2-40B4-BE49-F238E27FC236}">
                <a16:creationId xmlns:a16="http://schemas.microsoft.com/office/drawing/2014/main" id="{169DDE7F-A9DC-4220-BB85-9A6A8C5852BC}"/>
              </a:ext>
            </a:extLst>
          </p:cNvPr>
          <p:cNvPicPr>
            <a:picLocks noChangeAspect="1"/>
          </p:cNvPicPr>
          <p:nvPr/>
        </p:nvPicPr>
        <p:blipFill rotWithShape="1">
          <a:blip r:embed="rId4"/>
          <a:srcRect l="1" r="32848"/>
          <a:stretch/>
        </p:blipFill>
        <p:spPr>
          <a:xfrm>
            <a:off x="5900286" y="1859881"/>
            <a:ext cx="2969953" cy="20712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a:t>
            </a:r>
            <a:r>
              <a:rPr lang="en-CA" sz="2400" dirty="0">
                <a:latin typeface="Roboto"/>
                <a:ea typeface="Roboto"/>
                <a:cs typeface="Roboto"/>
                <a:sym typeface="Roboto"/>
              </a:rPr>
              <a:t>Insecure Website </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1142950" y="790346"/>
            <a:ext cx="7086649" cy="605735"/>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1008820" y="632182"/>
            <a:ext cx="7841227" cy="665417"/>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Using social engineering and recon. Manipulate URL access through using intelligent guessing path. </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5"/>
            <a:ext cx="665016" cy="476600"/>
            <a:chOff x="457200" y="1378813"/>
            <a:chExt cx="867035" cy="62130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5142667">
              <a:off x="1059771" y="1584890"/>
              <a:ext cx="340280" cy="188649"/>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457183" y="1602354"/>
            <a:ext cx="678063" cy="476600"/>
            <a:chOff x="-3002657" y="89270"/>
            <a:chExt cx="884046" cy="621301"/>
          </a:xfrm>
        </p:grpSpPr>
        <p:sp>
          <p:nvSpPr>
            <p:cNvPr id="1118" name="Google Shape;1118;p62"/>
            <p:cNvSpPr/>
            <p:nvPr/>
          </p:nvSpPr>
          <p:spPr>
            <a:xfrm>
              <a:off x="-3002657" y="89270"/>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5400000">
              <a:off x="-2383075" y="316764"/>
              <a:ext cx="340280" cy="188649"/>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0" name="Google Shape;1120;p62"/>
          <p:cNvSpPr/>
          <p:nvPr/>
        </p:nvSpPr>
        <p:spPr>
          <a:xfrm flipH="1">
            <a:off x="1131756" y="1480575"/>
            <a:ext cx="7097842" cy="674796"/>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1029049" y="1379837"/>
            <a:ext cx="7200549" cy="796069"/>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We were able to gather critical information that helps us find vulnerabilities in the security of 192.168.1.105 web sever, as sensitive files information and </a:t>
            </a:r>
            <a:r>
              <a:rPr lang="en-US" sz="1200" dirty="0" err="1">
                <a:latin typeface="Roboto"/>
                <a:ea typeface="Roboto"/>
                <a:cs typeface="Roboto"/>
                <a:sym typeface="Roboto"/>
              </a:rPr>
              <a:t>url</a:t>
            </a:r>
            <a:r>
              <a:rPr lang="en-US" sz="1200" dirty="0">
                <a:latin typeface="Roboto"/>
                <a:ea typeface="Roboto"/>
                <a:cs typeface="Roboto"/>
                <a:sym typeface="Roboto"/>
              </a:rPr>
              <a:t> paths are </a:t>
            </a:r>
            <a:r>
              <a:rPr lang="en-US" sz="1200" dirty="0" err="1">
                <a:latin typeface="Roboto"/>
                <a:ea typeface="Roboto"/>
                <a:cs typeface="Roboto"/>
                <a:sym typeface="Roboto"/>
              </a:rPr>
              <a:t>are</a:t>
            </a:r>
            <a:r>
              <a:rPr lang="en-US" sz="1200" dirty="0">
                <a:latin typeface="Roboto"/>
                <a:ea typeface="Roboto"/>
                <a:cs typeface="Roboto"/>
                <a:sym typeface="Roboto"/>
              </a:rPr>
              <a:t> exposed publicly. </a:t>
            </a:r>
            <a:endParaRPr sz="1200" dirty="0">
              <a:latin typeface="Roboto"/>
              <a:ea typeface="Roboto"/>
              <a:cs typeface="Roboto"/>
              <a:sym typeface="Roboto"/>
            </a:endParaRPr>
          </a:p>
        </p:txBody>
      </p:sp>
      <p:grpSp>
        <p:nvGrpSpPr>
          <p:cNvPr id="1122" name="Google Shape;1122;p62"/>
          <p:cNvGrpSpPr/>
          <p:nvPr/>
        </p:nvGrpSpPr>
        <p:grpSpPr>
          <a:xfrm>
            <a:off x="447299" y="2271721"/>
            <a:ext cx="665007" cy="476600"/>
            <a:chOff x="-6957114" y="3181797"/>
            <a:chExt cx="867023" cy="621301"/>
          </a:xfrm>
        </p:grpSpPr>
        <p:sp>
          <p:nvSpPr>
            <p:cNvPr id="1123" name="Google Shape;1123;p62"/>
            <p:cNvSpPr/>
            <p:nvPr/>
          </p:nvSpPr>
          <p:spPr>
            <a:xfrm>
              <a:off x="-6957114" y="3181797"/>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6200000" flipV="1">
              <a:off x="-6346356" y="3383787"/>
              <a:ext cx="340282" cy="172248"/>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68C97817-677F-4F1F-BF3F-72804F9BF558}"/>
              </a:ext>
            </a:extLst>
          </p:cNvPr>
          <p:cNvPicPr>
            <a:picLocks noChangeAspect="1"/>
          </p:cNvPicPr>
          <p:nvPr/>
        </p:nvPicPr>
        <p:blipFill>
          <a:blip r:embed="rId3"/>
          <a:stretch>
            <a:fillRect/>
          </a:stretch>
        </p:blipFill>
        <p:spPr>
          <a:xfrm>
            <a:off x="1142950" y="3564409"/>
            <a:ext cx="7192379" cy="1288149"/>
          </a:xfrm>
          <a:prstGeom prst="rect">
            <a:avLst/>
          </a:prstGeom>
        </p:spPr>
      </p:pic>
      <p:pic>
        <p:nvPicPr>
          <p:cNvPr id="4" name="Picture 3">
            <a:extLst>
              <a:ext uri="{FF2B5EF4-FFF2-40B4-BE49-F238E27FC236}">
                <a16:creationId xmlns:a16="http://schemas.microsoft.com/office/drawing/2014/main" id="{CDB616F3-1B31-44A6-B16D-090351801FCD}"/>
              </a:ext>
            </a:extLst>
          </p:cNvPr>
          <p:cNvPicPr>
            <a:picLocks noChangeAspect="1"/>
          </p:cNvPicPr>
          <p:nvPr/>
        </p:nvPicPr>
        <p:blipFill>
          <a:blip r:embed="rId4"/>
          <a:stretch>
            <a:fillRect/>
          </a:stretch>
        </p:blipFill>
        <p:spPr>
          <a:xfrm>
            <a:off x="1131756" y="2327195"/>
            <a:ext cx="3308130" cy="126167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1496</TotalTime>
  <Words>1396</Words>
  <Application>Microsoft Office PowerPoint</Application>
  <PresentationFormat>On-screen Show (16:9)</PresentationFormat>
  <Paragraphs>207</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Roboto Black</vt:lpstr>
      <vt:lpstr>Roboto Medium</vt:lpstr>
      <vt:lpstr>Roboto</vt:lpstr>
      <vt:lpstr>Arial</vt:lpstr>
      <vt:lpstr>Roboto Light</vt:lpstr>
      <vt:lpstr>Roboto Thin</vt:lpstr>
      <vt:lpstr>Simple Light</vt:lpstr>
      <vt:lpstr>Capstone Engagement  Assessment, Analysis,  and Hardening of a Vulnerable System  Muzzamil Imran </vt:lpstr>
      <vt:lpstr>Table of Contents </vt:lpstr>
      <vt:lpstr>Network Topology </vt:lpstr>
      <vt:lpstr>Network Topology</vt:lpstr>
      <vt:lpstr>Red Team Security Assessment </vt:lpstr>
      <vt:lpstr>Recon: Describing the Target</vt:lpstr>
      <vt:lpstr>Vulnerability Assessment</vt:lpstr>
      <vt:lpstr>Exploitation: Open Port 80 </vt:lpstr>
      <vt:lpstr>Exploitation: Insecure Website </vt:lpstr>
      <vt:lpstr>Exploitation: Brute force passwords from Webform </vt:lpstr>
      <vt:lpstr>Exploitation: Webdav Directory  </vt:lpstr>
      <vt:lpstr>Exploitation:  Upload a Reverse Shell on Victim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  Muzzamil Imran</dc:title>
  <dc:creator>Muzzamil Imran</dc:creator>
  <cp:lastModifiedBy>Muzzamil Imran</cp:lastModifiedBy>
  <cp:revision>32</cp:revision>
  <dcterms:modified xsi:type="dcterms:W3CDTF">2020-11-23T15:47:05Z</dcterms:modified>
</cp:coreProperties>
</file>